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54113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6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101103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6550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  <a:latin typeface="Arial"/>
                <a:cs typeface="Arial"/>
              </a:rPr>
              <a:t>Hope-Hill ES </a:t>
            </a: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(Grady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64899" y="4283714"/>
            <a:ext cx="2672311" cy="2417062"/>
            <a:chOff x="1362917" y="4138289"/>
            <a:chExt cx="2662379" cy="4412600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54158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75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en-US" sz="750" dirty="0" smtClean="0">
                  <a:solidFill>
                    <a:prstClr val="black"/>
                  </a:solidFill>
                  <a:latin typeface="Arial"/>
                  <a:cs typeface="Arial"/>
                </a:rPr>
                <a:t>5)  Improve </a:t>
              </a:r>
              <a:r>
                <a:rPr lang="en-US" sz="750" dirty="0" smtClean="0">
                  <a:solidFill>
                    <a:prstClr val="black"/>
                  </a:solidFill>
                  <a:latin typeface="Arial"/>
                  <a:cs typeface="Arial"/>
                </a:rPr>
                <a:t>teacher efficacy in Literacy Development and Mathematics.</a:t>
              </a:r>
            </a:p>
            <a:p>
              <a:pPr marL="228600" indent="-228600">
                <a:buAutoNum type="arabicParenR" startAt="6"/>
                <a:defRPr/>
              </a:pPr>
              <a:endParaRPr lang="en-US" sz="750" dirty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 marL="228600" indent="-228600">
                <a:buAutoNum type="arabicParenR" startAt="6"/>
                <a:defRPr/>
              </a:pPr>
              <a:r>
                <a:rPr lang="en-US" sz="750" dirty="0" smtClean="0">
                  <a:solidFill>
                    <a:prstClr val="black"/>
                  </a:solidFill>
                  <a:latin typeface="Arial"/>
                  <a:cs typeface="Arial"/>
                </a:rPr>
                <a:t>Build teacher capacity in the ability to meet the diverse social and academic needs of all students. </a:t>
              </a:r>
            </a:p>
            <a:p>
              <a:pPr>
                <a:defRPr/>
              </a:pPr>
              <a:endParaRPr lang="en-US" sz="750" b="1" dirty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75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r>
                <a:rPr lang="en-US" sz="750" dirty="0" smtClean="0">
                  <a:solidFill>
                    <a:schemeClr val="tx1"/>
                  </a:solidFill>
                  <a:latin typeface="Arial"/>
                  <a:cs typeface="Arial"/>
                </a:rPr>
                <a:t>7) </a:t>
              </a:r>
              <a:r>
                <a:rPr lang="en-US" sz="750" dirty="0" smtClean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en-US" sz="750" dirty="0" smtClean="0">
                  <a:solidFill>
                    <a:schemeClr val="tx1"/>
                  </a:solidFill>
                  <a:latin typeface="Arial"/>
                  <a:cs typeface="Arial"/>
                </a:rPr>
                <a:t>Maximize the use of all internal and external resources in order to promote the social and academic growth of all students.  </a:t>
              </a:r>
            </a:p>
            <a:p>
              <a:pPr>
                <a:spcAft>
                  <a:spcPts val="225"/>
                </a:spcAft>
              </a:pPr>
              <a:endParaRPr lang="en-US" sz="75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62917" y="7216434"/>
              <a:ext cx="2632673" cy="13344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75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750" b="1" dirty="0">
                <a:solidFill>
                  <a:prstClr val="black"/>
                </a:solidFill>
                <a:latin typeface="Calibri"/>
              </a:endParaRPr>
            </a:p>
            <a:p>
              <a:pPr>
                <a:defRPr/>
              </a:pPr>
              <a:endParaRPr lang="en-US" sz="75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5" y="5188328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</a:rPr>
              <a:t>8A Hold an annual Partner Summit to update the community on the state of Hope-Hill ES and its specific needs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</a:rPr>
              <a:t>8B Increase the number of consistent academic mentors school-wide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</a:rPr>
              <a:t>8C Partner with the Hope-Hill Foundation to create a positive brand for HHES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</a:rPr>
              <a:t>8D Transform classrooms into 21</a:t>
            </a:r>
            <a:r>
              <a:rPr lang="en-US" sz="700" baseline="30000" dirty="0" smtClean="0">
                <a:solidFill>
                  <a:sysClr val="windowText" lastClr="000000"/>
                </a:solidFill>
              </a:rPr>
              <a:t>st</a:t>
            </a:r>
            <a:r>
              <a:rPr lang="en-US" sz="700" dirty="0" smtClean="0">
                <a:solidFill>
                  <a:sysClr val="windowText" lastClr="000000"/>
                </a:solidFill>
              </a:rPr>
              <a:t> Century Learning Centers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40248" y="4281227"/>
            <a:ext cx="3431444" cy="844426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6B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Provide targeted professional learning for all teachers to develop their capacity of the core content areas.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7A Meet with teachers weekly to unpack and study the APS Instructional Units.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6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&amp; 7B  Provide targeted professional learning for all teachers to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train in OG</a:t>
            </a:r>
            <a:endParaRPr lang="en-US" sz="70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7C Provide ongoing SEL training and coaching for all staff members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3"/>
            <a:ext cx="2642494" cy="2086915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225"/>
              </a:spcAft>
              <a:buAutoNum type="arabicParenR"/>
            </a:pP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Strengthen Early  Literacy Program in grades PK-2</a:t>
            </a:r>
          </a:p>
          <a:p>
            <a:pPr marL="228600" indent="-228600">
              <a:spcAft>
                <a:spcPts val="225"/>
              </a:spcAft>
              <a:buAutoNum type="arabicParenR"/>
            </a:pPr>
            <a:endParaRPr lang="en-US" sz="75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225"/>
              </a:spcAft>
              <a:buAutoNum type="arabicParenR"/>
            </a:pP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Increase Lexile levels for 3</a:t>
            </a:r>
            <a:r>
              <a:rPr lang="en-US" sz="750" baseline="30000" dirty="0" smtClean="0">
                <a:solidFill>
                  <a:srgbClr val="000000"/>
                </a:solidFill>
                <a:latin typeface="Arial"/>
                <a:cs typeface="Arial"/>
              </a:rPr>
              <a:t>rd</a:t>
            </a: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 – 5</a:t>
            </a:r>
            <a:r>
              <a:rPr lang="en-US" sz="750" baseline="30000" dirty="0" smtClean="0">
                <a:solidFill>
                  <a:srgbClr val="000000"/>
                </a:solidFill>
                <a:latin typeface="Arial"/>
                <a:cs typeface="Arial"/>
              </a:rPr>
              <a:t>th</a:t>
            </a: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 grade students</a:t>
            </a:r>
          </a:p>
          <a:p>
            <a:pPr>
              <a:spcAft>
                <a:spcPts val="225"/>
              </a:spcAft>
            </a:pPr>
            <a:endParaRPr lang="en-US" sz="75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225"/>
              </a:spcAft>
            </a:pP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3)     Improve </a:t>
            </a: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student mastery of the core content areas in grades 3 – 5.  </a:t>
            </a:r>
          </a:p>
          <a:p>
            <a:pPr>
              <a:spcAft>
                <a:spcPts val="225"/>
              </a:spcAft>
            </a:pPr>
            <a:endParaRPr lang="en-US" sz="75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225"/>
              </a:spcAft>
            </a:pP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4)      Increase </a:t>
            </a:r>
            <a:r>
              <a:rPr lang="en-US" sz="750" dirty="0" smtClean="0">
                <a:solidFill>
                  <a:srgbClr val="000000"/>
                </a:solidFill>
                <a:latin typeface="Arial"/>
                <a:cs typeface="Arial"/>
              </a:rPr>
              <a:t>technology integration school-wide</a:t>
            </a:r>
            <a:endParaRPr lang="en-US" sz="75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9209" y="191104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5" y="5923021"/>
            <a:ext cx="3410957" cy="77775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9A Implement student attendance initiatives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8B Implement Social and Emotional Learning (SEL) for school staff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8C Enhance internal and external communication strategies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8D Develop a school culture that focuses on staff strengths in order to maximize talent</a:t>
            </a:r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52258" y="2100903"/>
            <a:ext cx="3407424" cy="2091805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 Provide Bright from the Start Pre-K program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 Implement Tiered Interventions and support for struggling students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 Focus on Accelerated Reader Individual Student Goals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 Diagnose </a:t>
            </a:r>
            <a:r>
              <a:rPr lang="en-US" sz="7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Lexiles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three times annually using the STAR assessment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 Intervene and remediate as appropriate utilizing STAR data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 Hold student Lexile conferences quarterly to review the STAR assessment data and set individual student goals.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Implement the Accelerated Reader program with fidelity and set quarterly incentives for students.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2E Increase integration of content and project –based learning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Increase RIGOR in all content areas by implementing the APS Great Eight Instructional Practices as required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 Meet with teachers weekly to unpack and study the APS Instructional Units.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technology as a specialist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373" y="509775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 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engage, and the community trusts the system. 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31" y="429257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7838" y="466451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 performing cluster where educators inspire, families engage, and students love to learn. 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1" y="512021"/>
            <a:ext cx="2625038" cy="9041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Build a foundation that successfully transition students to middle school with an emphasis on college and career readiness. 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school of choice where educators, families, and community stakeholders work strategically to engage and inspire a love for learning among students.  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9388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GMAS: 75% of all students will score in level 2 or above in any content and grade tested.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GMAS: At </a:t>
            </a: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least 10% of all students will score level 4 in all tested subject areas and grades.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GMAS: 75% of all 3</a:t>
            </a:r>
            <a:r>
              <a:rPr lang="en-US" sz="10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5</a:t>
            </a:r>
            <a:r>
              <a:rPr lang="en-US" sz="10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students will attain a Lexile score of 650 and 850 respectively.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Student Attendance &gt;95%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Suspension Rate &lt;5%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Staff and Parent satisfaction survey data &gt; 80%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80265" y="1507129"/>
            <a:ext cx="2725425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College and Career Readiness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4441" y="6101602"/>
            <a:ext cx="25663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en-US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 positive, informed, and engaged school culture. </a:t>
            </a: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24204</TotalTime>
  <Words>620</Words>
  <Application>Microsoft Office PowerPoint</Application>
  <PresentationFormat>Letter Paper (8.5x11 in)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Wheeler, Maureen T.</cp:lastModifiedBy>
  <cp:revision>297</cp:revision>
  <cp:lastPrinted>2016-06-05T17:25:19Z</cp:lastPrinted>
  <dcterms:created xsi:type="dcterms:W3CDTF">2015-11-10T14:08:41Z</dcterms:created>
  <dcterms:modified xsi:type="dcterms:W3CDTF">2019-03-25T16:22:29Z</dcterms:modified>
</cp:coreProperties>
</file>