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70" r:id="rId2"/>
  </p:sldIdLst>
  <p:sldSz cx="9144000" cy="6858000" type="letter"/>
  <p:notesSz cx="6918325" cy="92233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ristin Moody" initials="KM" lastIdx="35" clrIdx="0"/>
  <p:cmAuthor id="1" name="Norvell, Travis" initials="NT" lastIdx="1" clrIdx="1">
    <p:extLst>
      <p:ext uri="{19B8F6BF-5375-455C-9EA6-DF929625EA0E}">
        <p15:presenceInfo xmlns:p15="http://schemas.microsoft.com/office/powerpoint/2012/main" userId="S-1-5-21-314122457-743516510-1361462980-12634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E3A3A3"/>
    <a:srgbClr val="FFEAEC"/>
    <a:srgbClr val="FFD5D4"/>
    <a:srgbClr val="990000"/>
    <a:srgbClr val="FFF5C9"/>
    <a:srgbClr val="FFCC00"/>
    <a:srgbClr val="FFE98B"/>
    <a:srgbClr val="FF66CC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362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97941" cy="462771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18783" y="2"/>
            <a:ext cx="2997941" cy="462771"/>
          </a:xfrm>
          <a:prstGeom prst="rect">
            <a:avLst/>
          </a:prstGeom>
        </p:spPr>
        <p:txBody>
          <a:bodyPr vert="horz" lIns="92528" tIns="46264" rIns="92528" bIns="46264" rtlCol="0"/>
          <a:lstStyle>
            <a:lvl1pPr algn="r">
              <a:defRPr sz="1200"/>
            </a:lvl1pPr>
          </a:lstStyle>
          <a:p>
            <a:fld id="{B665D249-3778-416A-98C1-6C9215D76C3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84300" y="1154113"/>
            <a:ext cx="4149725" cy="31115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528" tIns="46264" rIns="92528" bIns="46264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1833" y="4438752"/>
            <a:ext cx="5534660" cy="3631703"/>
          </a:xfrm>
          <a:prstGeom prst="rect">
            <a:avLst/>
          </a:prstGeom>
        </p:spPr>
        <p:txBody>
          <a:bodyPr vert="horz" lIns="92528" tIns="46264" rIns="92528" bIns="46264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760606"/>
            <a:ext cx="2997941" cy="462770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18783" y="8760606"/>
            <a:ext cx="2997941" cy="462770"/>
          </a:xfrm>
          <a:prstGeom prst="rect">
            <a:avLst/>
          </a:prstGeom>
        </p:spPr>
        <p:txBody>
          <a:bodyPr vert="horz" lIns="92528" tIns="46264" rIns="92528" bIns="46264" rtlCol="0" anchor="b"/>
          <a:lstStyle>
            <a:lvl1pPr algn="r">
              <a:defRPr sz="1200"/>
            </a:lvl1pPr>
          </a:lstStyle>
          <a:p>
            <a:fld id="{C315CF0F-7754-451D-81E9-5A14F2A7A2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3799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4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8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2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5214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5121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6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1" y="365126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31899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259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9" y="1709740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9" y="4589465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52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1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6883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2" y="365127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4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1" y="1681164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8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2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1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2681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2273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484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7"/>
            <a:ext cx="4629151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3737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7"/>
            <a:ext cx="4629151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8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2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9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8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2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0CBBA-220A-447C-9114-73FBB77412C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142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1" y="365127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1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40CBBA-220A-447C-9114-73FBB77412C7}" type="datetimeFigureOut">
              <a:rPr lang="en-US" smtClean="0"/>
              <a:t>3/25/2019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1" y="6356352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1" y="6356352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4FC533-356A-454F-A1AD-5FED9357B9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6474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378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8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2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8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5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8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8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2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8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Right Arrow 66"/>
          <p:cNvSpPr/>
          <p:nvPr/>
        </p:nvSpPr>
        <p:spPr>
          <a:xfrm>
            <a:off x="6822106" y="459776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63" name="Right Arrow 62"/>
          <p:cNvSpPr/>
          <p:nvPr/>
        </p:nvSpPr>
        <p:spPr>
          <a:xfrm>
            <a:off x="6804423" y="293681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3" name="Right Arrow 52"/>
          <p:cNvSpPr/>
          <p:nvPr/>
        </p:nvSpPr>
        <p:spPr>
          <a:xfrm>
            <a:off x="6754257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4" name="Right Arrow 43"/>
          <p:cNvSpPr/>
          <p:nvPr/>
        </p:nvSpPr>
        <p:spPr>
          <a:xfrm>
            <a:off x="6754257" y="5393704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43" name="Right Arrow 42"/>
          <p:cNvSpPr/>
          <p:nvPr/>
        </p:nvSpPr>
        <p:spPr>
          <a:xfrm>
            <a:off x="3003681" y="6195952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tx1">
                <a:lumMod val="50000"/>
                <a:lumOff val="50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9" name="Right Arrow 58"/>
          <p:cNvSpPr/>
          <p:nvPr/>
        </p:nvSpPr>
        <p:spPr>
          <a:xfrm>
            <a:off x="3101103" y="4597768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F7C80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4" name="Right Arrow 53"/>
          <p:cNvSpPr/>
          <p:nvPr/>
        </p:nvSpPr>
        <p:spPr>
          <a:xfrm>
            <a:off x="3093084" y="2936813"/>
            <a:ext cx="575474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6" name="Right Arrow 55"/>
          <p:cNvSpPr/>
          <p:nvPr/>
        </p:nvSpPr>
        <p:spPr>
          <a:xfrm>
            <a:off x="3003681" y="5389200"/>
            <a:ext cx="643324" cy="254168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6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66550"/>
            <a:ext cx="9144000" cy="276999"/>
          </a:xfrm>
          <a:prstGeom prst="rect">
            <a:avLst/>
          </a:prstGeom>
          <a:solidFill>
            <a:srgbClr val="0066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200" smtClean="0">
                <a:solidFill>
                  <a:schemeClr val="bg1"/>
                </a:solidFill>
                <a:latin typeface="Arial"/>
                <a:cs typeface="Arial"/>
              </a:rPr>
              <a:t>Hope-Hill ES </a:t>
            </a:r>
            <a:r>
              <a:rPr lang="en-US" sz="1200" dirty="0" smtClean="0">
                <a:solidFill>
                  <a:schemeClr val="bg1"/>
                </a:solidFill>
                <a:latin typeface="Arial"/>
                <a:cs typeface="Arial"/>
              </a:rPr>
              <a:t>(Grady </a:t>
            </a:r>
            <a:r>
              <a:rPr lang="en-US" sz="1200" dirty="0">
                <a:solidFill>
                  <a:schemeClr val="bg1"/>
                </a:solidFill>
                <a:latin typeface="Arial"/>
                <a:cs typeface="Arial"/>
              </a:rPr>
              <a:t>Cluster)</a:t>
            </a:r>
          </a:p>
        </p:txBody>
      </p:sp>
      <p:grpSp>
        <p:nvGrpSpPr>
          <p:cNvPr id="37" name="Group 36"/>
          <p:cNvGrpSpPr/>
          <p:nvPr/>
        </p:nvGrpSpPr>
        <p:grpSpPr>
          <a:xfrm>
            <a:off x="764899" y="4283714"/>
            <a:ext cx="2672311" cy="2417062"/>
            <a:chOff x="1362917" y="4138289"/>
            <a:chExt cx="2662379" cy="4412600"/>
          </a:xfrm>
        </p:grpSpPr>
        <p:sp>
          <p:nvSpPr>
            <p:cNvPr id="38" name="Rounded Rectangle 37"/>
            <p:cNvSpPr/>
            <p:nvPr/>
          </p:nvSpPr>
          <p:spPr>
            <a:xfrm>
              <a:off x="1392623" y="4138289"/>
              <a:ext cx="2632673" cy="1541588"/>
            </a:xfrm>
            <a:prstGeom prst="rect">
              <a:avLst/>
            </a:prstGeom>
            <a:solidFill>
              <a:srgbClr val="FFD5D5"/>
            </a:solidFill>
            <a:ln w="25400" cap="flat" cmpd="sng" algn="ctr">
              <a:solidFill>
                <a:srgbClr val="E3A3A3"/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225"/>
                </a:spcAft>
              </a:pPr>
              <a:endParaRPr lang="en-US" sz="750" dirty="0">
                <a:solidFill>
                  <a:srgbClr val="000000"/>
                </a:solidFill>
                <a:latin typeface="Arial"/>
                <a:cs typeface="Arial"/>
              </a:endParaRPr>
            </a:p>
            <a:p>
              <a:pPr>
                <a:defRPr/>
              </a:pPr>
              <a:r>
                <a:rPr lang="en-US" sz="750" dirty="0" smtClean="0">
                  <a:solidFill>
                    <a:prstClr val="black"/>
                  </a:solidFill>
                  <a:latin typeface="Arial"/>
                  <a:cs typeface="Arial"/>
                </a:rPr>
                <a:t>5)  Improve </a:t>
              </a:r>
              <a:r>
                <a:rPr lang="en-US" sz="750" dirty="0" smtClean="0">
                  <a:solidFill>
                    <a:prstClr val="black"/>
                  </a:solidFill>
                  <a:latin typeface="Arial"/>
                  <a:cs typeface="Arial"/>
                </a:rPr>
                <a:t>teacher efficacy in Literacy Development and Mathematics.</a:t>
              </a:r>
            </a:p>
            <a:p>
              <a:pPr marL="228600" indent="-228600">
                <a:buAutoNum type="arabicParenR" startAt="6"/>
                <a:defRPr/>
              </a:pPr>
              <a:endParaRPr lang="en-US" sz="750" dirty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 marL="228600" indent="-228600">
                <a:buAutoNum type="arabicParenR" startAt="6"/>
                <a:defRPr/>
              </a:pPr>
              <a:r>
                <a:rPr lang="en-US" sz="750" dirty="0" smtClean="0">
                  <a:solidFill>
                    <a:prstClr val="black"/>
                  </a:solidFill>
                  <a:latin typeface="Arial"/>
                  <a:cs typeface="Arial"/>
                </a:rPr>
                <a:t>Build teacher capacity in the ability to meet the diverse social and academic needs of all students. </a:t>
              </a:r>
            </a:p>
            <a:p>
              <a:pPr>
                <a:defRPr/>
              </a:pPr>
              <a:endParaRPr lang="en-US" sz="750" b="1" dirty="0">
                <a:solidFill>
                  <a:prstClr val="black"/>
                </a:solidFill>
                <a:latin typeface="Arial"/>
                <a:cs typeface="Arial"/>
              </a:endParaRPr>
            </a:p>
            <a:p>
              <a:pPr>
                <a:defRPr/>
              </a:pPr>
              <a:endParaRPr lang="en-US" sz="750" b="1" dirty="0">
                <a:solidFill>
                  <a:prstClr val="black"/>
                </a:solidFill>
                <a:latin typeface="Arial"/>
                <a:cs typeface="Arial"/>
              </a:endParaRPr>
            </a:p>
          </p:txBody>
        </p:sp>
        <p:sp>
          <p:nvSpPr>
            <p:cNvPr id="39" name="Rounded Rectangle 38"/>
            <p:cNvSpPr/>
            <p:nvPr/>
          </p:nvSpPr>
          <p:spPr>
            <a:xfrm>
              <a:off x="1378722" y="5797874"/>
              <a:ext cx="2632673" cy="1300564"/>
            </a:xfrm>
            <a:prstGeom prst="rect">
              <a:avLst/>
            </a:prstGeom>
            <a:solidFill>
              <a:schemeClr val="accent6">
                <a:lumMod val="60000"/>
                <a:lumOff val="40000"/>
              </a:schemeClr>
            </a:solidFill>
            <a:ln w="25400" cap="flat" cmpd="sng" algn="ctr">
              <a:solidFill>
                <a:schemeClr val="accent6">
                  <a:lumMod val="75000"/>
                </a:schemeClr>
              </a:solidFill>
              <a:prstDash val="solid"/>
            </a:ln>
            <a:effectLst/>
          </p:spPr>
          <p:txBody>
            <a:bodyPr vert="horz" rtlCol="0" anchor="ctr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>
                <a:spcAft>
                  <a:spcPts val="225"/>
                </a:spcAft>
              </a:pPr>
              <a:r>
                <a:rPr lang="en-US" sz="750" dirty="0" smtClean="0">
                  <a:solidFill>
                    <a:schemeClr val="tx1"/>
                  </a:solidFill>
                  <a:latin typeface="Arial"/>
                  <a:cs typeface="Arial"/>
                </a:rPr>
                <a:t>7) </a:t>
              </a:r>
              <a:r>
                <a:rPr lang="en-US" sz="750" dirty="0" smtClean="0">
                  <a:solidFill>
                    <a:schemeClr val="tx1"/>
                  </a:solidFill>
                  <a:latin typeface="Arial"/>
                  <a:cs typeface="Arial"/>
                </a:rPr>
                <a:t> </a:t>
              </a:r>
              <a:r>
                <a:rPr lang="en-US" sz="750" dirty="0" smtClean="0">
                  <a:solidFill>
                    <a:schemeClr val="tx1"/>
                  </a:solidFill>
                  <a:latin typeface="Arial"/>
                  <a:cs typeface="Arial"/>
                </a:rPr>
                <a:t>Maximize the use of all internal and external resources in order to promote the social and academic growth of all students.  </a:t>
              </a:r>
            </a:p>
            <a:p>
              <a:pPr>
                <a:spcAft>
                  <a:spcPts val="225"/>
                </a:spcAft>
              </a:pPr>
              <a:endParaRPr lang="en-US" sz="750" dirty="0"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  <p:sp>
          <p:nvSpPr>
            <p:cNvPr id="40" name="Rounded Rectangle 39"/>
            <p:cNvSpPr/>
            <p:nvPr/>
          </p:nvSpPr>
          <p:spPr>
            <a:xfrm>
              <a:off x="1362917" y="7216434"/>
              <a:ext cx="2632673" cy="1334455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 w="25400" cap="flat" cmpd="sng" algn="ctr">
              <a:solidFill>
                <a:schemeClr val="bg1">
                  <a:lumMod val="50000"/>
                </a:schemeClr>
              </a:solidFill>
              <a:prstDash val="solid"/>
            </a:ln>
            <a:effectLst/>
          </p:spPr>
          <p:txBody>
            <a:bodyPr vert="vert270" rtlCol="0" anchor="t"/>
            <a:lstStyle>
              <a:defPPr>
                <a:defRPr lang="en-US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en-US" sz="750" b="1" dirty="0">
                <a:solidFill>
                  <a:prstClr val="black"/>
                </a:solidFill>
                <a:latin typeface="Calibri"/>
              </a:endParaRPr>
            </a:p>
            <a:p>
              <a:pPr marL="160727" indent="-160727">
                <a:buFont typeface="Arial" pitchFamily="34" charset="0"/>
                <a:buChar char="•"/>
                <a:defRPr/>
              </a:pPr>
              <a:endParaRPr lang="en-US" sz="750" b="1" dirty="0">
                <a:solidFill>
                  <a:prstClr val="black"/>
                </a:solidFill>
                <a:latin typeface="Calibri"/>
              </a:endParaRPr>
            </a:p>
            <a:p>
              <a:pPr>
                <a:defRPr/>
              </a:pPr>
              <a:endParaRPr lang="en-US" sz="750" b="1" dirty="0">
                <a:solidFill>
                  <a:prstClr val="black"/>
                </a:solidFill>
                <a:latin typeface="Calibri"/>
              </a:endParaRPr>
            </a:p>
          </p:txBody>
        </p:sp>
      </p:grpSp>
      <p:sp>
        <p:nvSpPr>
          <p:cNvPr id="34" name="Rectangle 33"/>
          <p:cNvSpPr/>
          <p:nvPr/>
        </p:nvSpPr>
        <p:spPr>
          <a:xfrm>
            <a:off x="1585038" y="1870652"/>
            <a:ext cx="1023036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Priorities</a:t>
            </a:r>
          </a:p>
        </p:txBody>
      </p:sp>
      <p:sp>
        <p:nvSpPr>
          <p:cNvPr id="36" name="Rectangle 35"/>
          <p:cNvSpPr/>
          <p:nvPr/>
        </p:nvSpPr>
        <p:spPr>
          <a:xfrm>
            <a:off x="3750445" y="5188328"/>
            <a:ext cx="3421247" cy="7143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25400" cap="flat" cmpd="sng" algn="ctr">
            <a:solidFill>
              <a:schemeClr val="accent6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 smtClean="0">
                <a:solidFill>
                  <a:sysClr val="windowText" lastClr="000000"/>
                </a:solidFill>
              </a:rPr>
              <a:t>8A Hold an annual Partner Summit to update the community on the state of Hope-Hill ES and its specific needs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</a:rPr>
              <a:t>8B Increase the number of consistent academic mentors school-wide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</a:rPr>
              <a:t>8C Partner with the Hope-Hill Foundation to create a positive brand for HHES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</a:rPr>
              <a:t>8D Transform classrooms into 21</a:t>
            </a:r>
            <a:r>
              <a:rPr lang="en-US" sz="700" baseline="30000" dirty="0" smtClean="0">
                <a:solidFill>
                  <a:sysClr val="windowText" lastClr="000000"/>
                </a:solidFill>
              </a:rPr>
              <a:t>st</a:t>
            </a:r>
            <a:r>
              <a:rPr lang="en-US" sz="700" dirty="0" smtClean="0">
                <a:solidFill>
                  <a:sysClr val="windowText" lastClr="000000"/>
                </a:solidFill>
              </a:rPr>
              <a:t> Century Learning Centers</a:t>
            </a:r>
            <a:endParaRPr lang="en-US" sz="700" dirty="0">
              <a:solidFill>
                <a:sysClr val="windowText" lastClr="000000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3740248" y="4281227"/>
            <a:ext cx="3431444" cy="844426"/>
          </a:xfrm>
          <a:prstGeom prst="rect">
            <a:avLst/>
          </a:prstGeom>
          <a:solidFill>
            <a:srgbClr val="FFEAEC"/>
          </a:solidFill>
          <a:ln w="25400" cap="flat" cmpd="sng" algn="ctr">
            <a:solidFill>
              <a:srgbClr val="E3A3A3"/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I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6B </a:t>
            </a: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Provide targeted professional learning for all teachers to develop their capacity of the core content areas. 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7A Meet with teachers weekly to unpack and study the APS Instructional Units. </a:t>
            </a:r>
          </a:p>
          <a:p>
            <a:pPr lvl="0"/>
            <a:r>
              <a:rPr lang="en-US" sz="700" dirty="0">
                <a:solidFill>
                  <a:sysClr val="windowText" lastClr="000000"/>
                </a:solidFill>
                <a:latin typeface="Arial"/>
                <a:cs typeface="Arial"/>
              </a:rPr>
              <a:t>6</a:t>
            </a: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 &amp; 7B  Provide targeted professional learning for all teachers to </a:t>
            </a:r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train in OG</a:t>
            </a:r>
            <a:endParaRPr lang="en-US" sz="700" dirty="0" smtClea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7C Provide ongoing SEL training and coaching for all staff members</a:t>
            </a:r>
          </a:p>
          <a:p>
            <a:pPr lvl="0"/>
            <a:endParaRPr lang="en-US" sz="700" dirty="0" smtClean="0">
              <a:solidFill>
                <a:sysClr val="windowText" lastClr="000000"/>
              </a:solidFill>
              <a:latin typeface="Arial"/>
              <a:cs typeface="Arial"/>
            </a:endParaRP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780961" y="2105793"/>
            <a:ext cx="2642494" cy="2086915"/>
          </a:xfrm>
          <a:prstGeom prst="rect">
            <a:avLst/>
          </a:prstGeom>
          <a:solidFill>
            <a:srgbClr val="FFE98B"/>
          </a:solidFill>
          <a:ln w="25400" cap="flat" cmpd="sng" algn="ctr">
            <a:solidFill>
              <a:srgbClr val="FFC000"/>
            </a:solidFill>
            <a:prstDash val="solid"/>
          </a:ln>
          <a:effectLst/>
        </p:spPr>
        <p:txBody>
          <a:bodyPr vert="horz" rtlCol="0" anchor="t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225"/>
              </a:spcAft>
            </a:pPr>
            <a:endParaRPr lang="en-US" sz="750" b="1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>
              <a:spcAft>
                <a:spcPts val="225"/>
              </a:spcAft>
              <a:buAutoNum type="arabicParenR"/>
            </a:pPr>
            <a:r>
              <a:rPr lang="en-US" sz="750" dirty="0" smtClean="0">
                <a:solidFill>
                  <a:srgbClr val="000000"/>
                </a:solidFill>
                <a:latin typeface="Arial"/>
                <a:cs typeface="Arial"/>
              </a:rPr>
              <a:t>Strengthen Early  Literacy Program in grades PK-2</a:t>
            </a:r>
          </a:p>
          <a:p>
            <a:pPr marL="228600" indent="-228600">
              <a:spcAft>
                <a:spcPts val="225"/>
              </a:spcAft>
              <a:buAutoNum type="arabicParenR"/>
            </a:pPr>
            <a:endParaRPr lang="en-US" sz="750" dirty="0">
              <a:solidFill>
                <a:srgbClr val="000000"/>
              </a:solidFill>
              <a:latin typeface="Arial"/>
              <a:cs typeface="Arial"/>
            </a:endParaRPr>
          </a:p>
          <a:p>
            <a:pPr marL="228600" indent="-228600">
              <a:spcAft>
                <a:spcPts val="225"/>
              </a:spcAft>
              <a:buAutoNum type="arabicParenR"/>
            </a:pPr>
            <a:r>
              <a:rPr lang="en-US" sz="750" dirty="0" smtClean="0">
                <a:solidFill>
                  <a:srgbClr val="000000"/>
                </a:solidFill>
                <a:latin typeface="Arial"/>
                <a:cs typeface="Arial"/>
              </a:rPr>
              <a:t>Increase Lexile levels for 3</a:t>
            </a:r>
            <a:r>
              <a:rPr lang="en-US" sz="750" baseline="30000" dirty="0" smtClean="0">
                <a:solidFill>
                  <a:srgbClr val="000000"/>
                </a:solidFill>
                <a:latin typeface="Arial"/>
                <a:cs typeface="Arial"/>
              </a:rPr>
              <a:t>rd</a:t>
            </a:r>
            <a:r>
              <a:rPr lang="en-US" sz="750" dirty="0" smtClean="0">
                <a:solidFill>
                  <a:srgbClr val="000000"/>
                </a:solidFill>
                <a:latin typeface="Arial"/>
                <a:cs typeface="Arial"/>
              </a:rPr>
              <a:t> – 5</a:t>
            </a:r>
            <a:r>
              <a:rPr lang="en-US" sz="750" baseline="30000" dirty="0" smtClean="0">
                <a:solidFill>
                  <a:srgbClr val="000000"/>
                </a:solidFill>
                <a:latin typeface="Arial"/>
                <a:cs typeface="Arial"/>
              </a:rPr>
              <a:t>th</a:t>
            </a:r>
            <a:r>
              <a:rPr lang="en-US" sz="750" dirty="0" smtClean="0">
                <a:solidFill>
                  <a:srgbClr val="000000"/>
                </a:solidFill>
                <a:latin typeface="Arial"/>
                <a:cs typeface="Arial"/>
              </a:rPr>
              <a:t> grade students</a:t>
            </a:r>
          </a:p>
          <a:p>
            <a:pPr>
              <a:spcAft>
                <a:spcPts val="225"/>
              </a:spcAft>
            </a:pPr>
            <a:endParaRPr lang="en-US" sz="75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Aft>
                <a:spcPts val="225"/>
              </a:spcAft>
            </a:pPr>
            <a:r>
              <a:rPr lang="en-US" sz="750" dirty="0" smtClean="0">
                <a:solidFill>
                  <a:srgbClr val="000000"/>
                </a:solidFill>
                <a:latin typeface="Arial"/>
                <a:cs typeface="Arial"/>
              </a:rPr>
              <a:t>3)     Improve </a:t>
            </a:r>
            <a:r>
              <a:rPr lang="en-US" sz="750" dirty="0" smtClean="0">
                <a:solidFill>
                  <a:srgbClr val="000000"/>
                </a:solidFill>
                <a:latin typeface="Arial"/>
                <a:cs typeface="Arial"/>
              </a:rPr>
              <a:t>student mastery of the core content areas in grades 3 – 5.  </a:t>
            </a:r>
          </a:p>
          <a:p>
            <a:pPr>
              <a:spcAft>
                <a:spcPts val="225"/>
              </a:spcAft>
            </a:pPr>
            <a:endParaRPr lang="en-US" sz="750" dirty="0">
              <a:solidFill>
                <a:srgbClr val="000000"/>
              </a:solidFill>
              <a:latin typeface="Arial"/>
              <a:cs typeface="Arial"/>
            </a:endParaRPr>
          </a:p>
          <a:p>
            <a:pPr>
              <a:spcAft>
                <a:spcPts val="225"/>
              </a:spcAft>
            </a:pPr>
            <a:r>
              <a:rPr lang="en-US" sz="750" dirty="0" smtClean="0">
                <a:solidFill>
                  <a:srgbClr val="000000"/>
                </a:solidFill>
                <a:latin typeface="Arial"/>
                <a:cs typeface="Arial"/>
              </a:rPr>
              <a:t>4)      Increase </a:t>
            </a:r>
            <a:r>
              <a:rPr lang="en-US" sz="750" dirty="0" smtClean="0">
                <a:solidFill>
                  <a:srgbClr val="000000"/>
                </a:solidFill>
                <a:latin typeface="Arial"/>
                <a:cs typeface="Arial"/>
              </a:rPr>
              <a:t>technology integration school-wide</a:t>
            </a:r>
            <a:endParaRPr lang="en-US" sz="75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4929209" y="1911048"/>
            <a:ext cx="1077539" cy="35779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825" b="1" dirty="0">
                <a:latin typeface="Arial"/>
                <a:cs typeface="Arial"/>
              </a:rPr>
              <a:t>School Strategies</a:t>
            </a:r>
          </a:p>
          <a:p>
            <a:endParaRPr lang="en-US" sz="900" b="1" dirty="0"/>
          </a:p>
        </p:txBody>
      </p:sp>
      <p:sp>
        <p:nvSpPr>
          <p:cNvPr id="61" name="Rectangle 60"/>
          <p:cNvSpPr/>
          <p:nvPr/>
        </p:nvSpPr>
        <p:spPr>
          <a:xfrm>
            <a:off x="3760735" y="5923021"/>
            <a:ext cx="3410957" cy="777755"/>
          </a:xfrm>
          <a:prstGeom prst="rect">
            <a:avLst/>
          </a:prstGeom>
          <a:solidFill>
            <a:schemeClr val="bg1">
              <a:lumMod val="95000"/>
            </a:schemeClr>
          </a:solidFill>
          <a:ln w="25400" cap="flat" cmpd="sng" algn="ctr">
            <a:solidFill>
              <a:schemeClr val="bg1">
                <a:lumMod val="50000"/>
              </a:schemeClr>
            </a:solidFill>
            <a:prstDash val="solid"/>
          </a:ln>
          <a:effectLst/>
        </p:spPr>
        <p:txBody>
          <a:bodyPr vert="horz"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9A Implement student attendance initiatives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8B Implement Social and Emotional Learning (SEL) for school staff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8C Enhance internal and external communication strategies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/>
                <a:cs typeface="Arial"/>
              </a:rPr>
              <a:t>8D Develop a school culture that focuses on staff strengths in order to maximize talent</a:t>
            </a:r>
            <a:endParaRPr lang="en-US" sz="700" dirty="0">
              <a:solidFill>
                <a:sysClr val="windowText" lastClr="000000"/>
              </a:solidFill>
              <a:latin typeface="Arial"/>
              <a:cs typeface="Arial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3752258" y="2100903"/>
            <a:ext cx="3407424" cy="2091805"/>
          </a:xfrm>
          <a:prstGeom prst="rect">
            <a:avLst/>
          </a:prstGeom>
          <a:solidFill>
            <a:srgbClr val="FFF5C9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1A Provide Bright from the Start Pre-K program 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1B Implement Tiered Interventions and support for struggling students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1C Focus on Accelerated Reader Individual Student Goals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2A Diagnose </a:t>
            </a:r>
            <a:r>
              <a:rPr lang="en-US" sz="700" dirty="0" err="1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Lexiles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three times annually using the STAR assessment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2B Intervene and remediate as appropriate utilizing STAR data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2C Hold student Lexile conferences quarterly to review the STAR assessment data and set individual student goals.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2D Implement the Accelerated Reader program with fidelity and set quarterly incentives for students.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2E Increase integration of content and project –based learning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3A Increase RIGOR in all content areas by implementing the APS Great Eight Instructional Practices as required</a:t>
            </a: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4A Meet with teachers weekly to unpack and study the APS Instructional Units.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5B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Continue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offering technology as a specialist </a:t>
            </a:r>
            <a:r>
              <a:rPr lang="en-US" sz="7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</a:p>
          <a:p>
            <a:pPr lvl="0"/>
            <a:endParaRPr lang="en-US" sz="7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700" dirty="0" smtClean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190373" y="509775"/>
            <a:ext cx="2625038" cy="906347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With a caring culture of trust and collaboration, every student will graduate ready for college and career. </a:t>
            </a:r>
          </a:p>
          <a:p>
            <a:pPr lvl="0" algn="ctr">
              <a:lnSpc>
                <a:spcPct val="110000"/>
              </a:lnSpc>
              <a:defRPr/>
            </a:pP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A high-performing school district where students love to learn, educators inspire, families engage, and the community trusts the system. 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199922" y="5250109"/>
            <a:ext cx="367706" cy="327084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 cstate="email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>
                        <a14:backgroundMark x1="23242" y1="35352" x2="23242" y2="35352"/>
                        <a14:backgroundMark x1="81641" y1="38672" x2="81641" y2="38672"/>
                        <a14:backgroundMark x1="69336" y1="88477" x2="69336" y2="8847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78531" y="4292575"/>
            <a:ext cx="468279" cy="468279"/>
          </a:xfrm>
          <a:prstGeom prst="rect">
            <a:avLst/>
          </a:prstGeom>
        </p:spPr>
      </p:pic>
      <p:pic>
        <p:nvPicPr>
          <p:cNvPr id="41" name="Picture 40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63075" y="6063203"/>
            <a:ext cx="248330" cy="265496"/>
          </a:xfrm>
          <a:prstGeom prst="rect">
            <a:avLst/>
          </a:prstGeom>
        </p:spPr>
      </p:pic>
      <p:pic>
        <p:nvPicPr>
          <p:cNvPr id="46" name="Picture 14" descr="http://www.iconsplace.com/icons/preview/orange/graduation-cap-256.png"/>
          <p:cNvPicPr>
            <a:picLocks noChangeAspect="1" noChangeArrowheads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02226" y="2652319"/>
            <a:ext cx="442513" cy="4425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Rectangle 46"/>
          <p:cNvSpPr/>
          <p:nvPr/>
        </p:nvSpPr>
        <p:spPr>
          <a:xfrm>
            <a:off x="49640" y="3024553"/>
            <a:ext cx="71525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Academic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Program</a:t>
            </a:r>
          </a:p>
        </p:txBody>
      </p:sp>
      <p:sp>
        <p:nvSpPr>
          <p:cNvPr id="48" name="Rectangle 47"/>
          <p:cNvSpPr/>
          <p:nvPr/>
        </p:nvSpPr>
        <p:spPr>
          <a:xfrm>
            <a:off x="-17838" y="4664514"/>
            <a:ext cx="832279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Talent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Management</a:t>
            </a:r>
          </a:p>
        </p:txBody>
      </p:sp>
      <p:sp>
        <p:nvSpPr>
          <p:cNvPr id="52" name="Rectangle 51"/>
          <p:cNvSpPr/>
          <p:nvPr/>
        </p:nvSpPr>
        <p:spPr>
          <a:xfrm>
            <a:off x="9699" y="5540735"/>
            <a:ext cx="728084" cy="34624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Systems &amp;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Resources</a:t>
            </a:r>
          </a:p>
        </p:txBody>
      </p:sp>
      <p:sp>
        <p:nvSpPr>
          <p:cNvPr id="55" name="Rectangle 54"/>
          <p:cNvSpPr/>
          <p:nvPr/>
        </p:nvSpPr>
        <p:spPr>
          <a:xfrm>
            <a:off x="89779" y="6328699"/>
            <a:ext cx="554960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Culture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62187" y="314759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District Mission &amp; Vision</a:t>
            </a:r>
          </a:p>
        </p:txBody>
      </p:sp>
      <p:sp>
        <p:nvSpPr>
          <p:cNvPr id="62" name="Rounded Rectangle 61"/>
          <p:cNvSpPr/>
          <p:nvPr/>
        </p:nvSpPr>
        <p:spPr>
          <a:xfrm>
            <a:off x="3206866" y="510719"/>
            <a:ext cx="2625038" cy="905404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Every student will graduate ready for college and career.</a:t>
            </a:r>
          </a:p>
          <a:p>
            <a:pPr lvl="0" algn="ctr">
              <a:lnSpc>
                <a:spcPct val="110000"/>
              </a:lnSpc>
              <a:defRPr/>
            </a:pP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A high performing cluster where educators inspire, families engage, and students love to learn. 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803865" y="308684"/>
            <a:ext cx="1422184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Cluster Mission &amp; Vision</a:t>
            </a:r>
          </a:p>
        </p:txBody>
      </p:sp>
      <p:sp>
        <p:nvSpPr>
          <p:cNvPr id="71" name="Rounded Rectangle 70"/>
          <p:cNvSpPr/>
          <p:nvPr/>
        </p:nvSpPr>
        <p:spPr>
          <a:xfrm>
            <a:off x="6222741" y="512021"/>
            <a:ext cx="2625038" cy="904101"/>
          </a:xfrm>
          <a:prstGeom prst="roundRect">
            <a:avLst/>
          </a:prstGeom>
          <a:solidFill>
            <a:schemeClr val="accent5">
              <a:lumMod val="20000"/>
              <a:lumOff val="80000"/>
              <a:alpha val="40000"/>
            </a:schemeClr>
          </a:solidFill>
          <a:ln>
            <a:solidFill>
              <a:srgbClr val="0066F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>
              <a:lnSpc>
                <a:spcPct val="110000"/>
              </a:lnSpc>
              <a:defRPr/>
            </a:pPr>
            <a:r>
              <a:rPr lang="en-US" sz="800" dirty="0">
                <a:solidFill>
                  <a:schemeClr val="tx1"/>
                </a:solidFill>
                <a:latin typeface="Arial"/>
                <a:cs typeface="Arial"/>
              </a:rPr>
              <a:t> </a:t>
            </a: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Build a foundation that successfully transition students to middle school with an emphasis on college and career readiness. 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  <a:p>
            <a:pPr lvl="0" algn="ctr">
              <a:lnSpc>
                <a:spcPct val="110000"/>
              </a:lnSpc>
              <a:defRPr/>
            </a:pPr>
            <a:r>
              <a:rPr lang="en-US" sz="800" dirty="0" smtClean="0">
                <a:solidFill>
                  <a:schemeClr val="tx1"/>
                </a:solidFill>
                <a:latin typeface="Arial"/>
                <a:cs typeface="Arial"/>
              </a:rPr>
              <a:t>A school of choice where educators, families, and community stakeholders work strategically to engage and inspire a love for learning among students.  </a:t>
            </a:r>
            <a:endParaRPr lang="en-US" sz="800" dirty="0">
              <a:solidFill>
                <a:schemeClr val="tx1"/>
              </a:solidFill>
              <a:latin typeface="Arial"/>
              <a:cs typeface="Arial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6801150" y="317006"/>
            <a:ext cx="1407758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School Mission &amp; Vision</a:t>
            </a:r>
          </a:p>
        </p:txBody>
      </p:sp>
      <p:sp>
        <p:nvSpPr>
          <p:cNvPr id="74" name="TextBox 73"/>
          <p:cNvSpPr txBox="1"/>
          <p:nvPr/>
        </p:nvSpPr>
        <p:spPr>
          <a:xfrm>
            <a:off x="7716873" y="1759543"/>
            <a:ext cx="1087157" cy="34624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Key Performance </a:t>
            </a:r>
          </a:p>
          <a:p>
            <a:pPr algn="ctr"/>
            <a:r>
              <a:rPr lang="en-US" sz="825" b="1" dirty="0">
                <a:latin typeface="Arial"/>
                <a:cs typeface="Arial"/>
              </a:rPr>
              <a:t>Measures</a:t>
            </a:r>
          </a:p>
        </p:txBody>
      </p:sp>
      <p:sp>
        <p:nvSpPr>
          <p:cNvPr id="75" name="Rectangle 74"/>
          <p:cNvSpPr/>
          <p:nvPr/>
        </p:nvSpPr>
        <p:spPr>
          <a:xfrm>
            <a:off x="7462162" y="2093883"/>
            <a:ext cx="1596578" cy="4646781"/>
          </a:xfrm>
          <a:prstGeom prst="rect">
            <a:avLst/>
          </a:prstGeom>
          <a:solidFill>
            <a:schemeClr val="bg1"/>
          </a:solidFill>
          <a:ln w="25400"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GMAS: 75% of all students will score in level 2 or above in any content and grade tested.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GMAS: At </a:t>
            </a:r>
            <a:r>
              <a:rPr lang="en-US" sz="1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least 10% of all students will score level 4 in all tested subject areas and grades.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GMAS: 75% of all 3</a:t>
            </a:r>
            <a:r>
              <a:rPr lang="en-US" sz="1000" baseline="30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1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and 5</a:t>
            </a:r>
            <a:r>
              <a:rPr lang="en-US" sz="1000" baseline="30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</a:t>
            </a:r>
            <a:r>
              <a:rPr lang="en-US" sz="1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grade students will attain a Lexile score of 650 and 850 respectively.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Student Attendance &gt;95%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Suspension Rate &lt;5%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000" dirty="0" smtClean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Maintain Staff and Parent satisfaction survey data &gt; 80%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US" sz="1000" dirty="0">
              <a:solidFill>
                <a:sysClr val="windowText" lastClr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3080265" y="1507129"/>
            <a:ext cx="2725425" cy="21929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825" b="1" dirty="0">
                <a:latin typeface="Arial"/>
                <a:cs typeface="Arial"/>
              </a:rPr>
              <a:t>Signature Program: </a:t>
            </a:r>
            <a:r>
              <a:rPr lang="en-US" sz="825" b="1" dirty="0" smtClean="0">
                <a:latin typeface="Arial"/>
                <a:cs typeface="Arial"/>
              </a:rPr>
              <a:t>College and Career Readiness</a:t>
            </a:r>
            <a:endParaRPr lang="en-US" sz="825" b="1" dirty="0">
              <a:latin typeface="Arial"/>
              <a:cs typeface="Arial"/>
            </a:endParaRPr>
          </a:p>
        </p:txBody>
      </p:sp>
      <p:sp>
        <p:nvSpPr>
          <p:cNvPr id="81" name="Right Arrow 80"/>
          <p:cNvSpPr/>
          <p:nvPr/>
        </p:nvSpPr>
        <p:spPr>
          <a:xfrm rot="16200000">
            <a:off x="8134243" y="1495424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rgbClr val="F79646"/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2" name="Right Arrow 81"/>
          <p:cNvSpPr/>
          <p:nvPr/>
        </p:nvSpPr>
        <p:spPr>
          <a:xfrm rot="10800000">
            <a:off x="5878774" y="770393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83" name="Right Arrow 82"/>
          <p:cNvSpPr/>
          <p:nvPr/>
        </p:nvSpPr>
        <p:spPr>
          <a:xfrm rot="10800000">
            <a:off x="2886152" y="768215"/>
            <a:ext cx="252415" cy="257661"/>
          </a:xfrm>
          <a:prstGeom prst="rightArrow">
            <a:avLst/>
          </a:prstGeom>
          <a:solidFill>
            <a:sysClr val="window" lastClr="FFFFFF"/>
          </a:solidFill>
          <a:ln w="25400" cap="flat" cmpd="sng" algn="ctr">
            <a:solidFill>
              <a:schemeClr val="accent5">
                <a:lumMod val="75000"/>
              </a:schemeClr>
            </a:solidFill>
            <a:prstDash val="solid"/>
          </a:ln>
          <a:effectLst/>
        </p:spPr>
        <p:txBody>
          <a:bodyPr rtlCol="0" anchor="ctr"/>
          <a:lstStyle/>
          <a:p>
            <a:pPr algn="ctr">
              <a:defRPr/>
            </a:pPr>
            <a:endParaRPr lang="en-US" sz="1013" kern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14441" y="6101602"/>
            <a:ext cx="256638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8) </a:t>
            </a: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75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a positive, informed, and engaged school culture. </a:t>
            </a:r>
          </a:p>
        </p:txBody>
      </p:sp>
    </p:spTree>
    <p:extLst>
      <p:ext uri="{BB962C8B-B14F-4D97-AF65-F5344CB8AC3E}">
        <p14:creationId xmlns:p14="http://schemas.microsoft.com/office/powerpoint/2010/main" val="169377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24204</TotalTime>
  <Words>620</Words>
  <Application>Microsoft Office PowerPoint</Application>
  <PresentationFormat>Letter Paper (8.5x11 in)</PresentationFormat>
  <Paragraphs>69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Atlanta Public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Norvell, Travis</dc:creator>
  <cp:lastModifiedBy>Wheeler, Maureen T.</cp:lastModifiedBy>
  <cp:revision>297</cp:revision>
  <cp:lastPrinted>2016-06-05T17:25:19Z</cp:lastPrinted>
  <dcterms:created xsi:type="dcterms:W3CDTF">2015-11-10T14:08:41Z</dcterms:created>
  <dcterms:modified xsi:type="dcterms:W3CDTF">2019-03-25T16:22:29Z</dcterms:modified>
</cp:coreProperties>
</file>